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404" r:id="rId4"/>
    <p:sldId id="258" r:id="rId5"/>
    <p:sldId id="260" r:id="rId6"/>
    <p:sldId id="259" r:id="rId7"/>
    <p:sldId id="360" r:id="rId8"/>
    <p:sldId id="361" r:id="rId9"/>
    <p:sldId id="362" r:id="rId10"/>
    <p:sldId id="363" r:id="rId11"/>
    <p:sldId id="364" r:id="rId12"/>
    <p:sldId id="401" r:id="rId13"/>
    <p:sldId id="422" r:id="rId14"/>
    <p:sldId id="421" r:id="rId15"/>
    <p:sldId id="423" r:id="rId16"/>
    <p:sldId id="424" r:id="rId17"/>
    <p:sldId id="425" r:id="rId18"/>
    <p:sldId id="42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375-5AF9-495D-881A-46674D236E8E}" type="datetimeFigureOut">
              <a:rPr lang="en-PK" smtClean="0"/>
              <a:t>23/01/2024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FFAA6-2CA3-4612-9E86-35CA397680DE}" type="slidenum">
              <a:rPr lang="en-PK" smtClean="0"/>
              <a:t>‹#›</a:t>
            </a:fld>
            <a:endParaRPr lang="en-PK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681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375-5AF9-495D-881A-46674D236E8E}" type="datetimeFigureOut">
              <a:rPr lang="en-PK" smtClean="0"/>
              <a:t>23/01/2024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FFAA6-2CA3-4612-9E86-35CA397680D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47706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375-5AF9-495D-881A-46674D236E8E}" type="datetimeFigureOut">
              <a:rPr lang="en-PK" smtClean="0"/>
              <a:t>23/01/2024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FFAA6-2CA3-4612-9E86-35CA397680D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1926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375-5AF9-495D-881A-46674D236E8E}" type="datetimeFigureOut">
              <a:rPr lang="en-PK" smtClean="0"/>
              <a:t>23/01/2024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FFAA6-2CA3-4612-9E86-35CA397680D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9819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375-5AF9-495D-881A-46674D236E8E}" type="datetimeFigureOut">
              <a:rPr lang="en-PK" smtClean="0"/>
              <a:t>23/01/2024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FFAA6-2CA3-4612-9E86-35CA397680DE}" type="slidenum">
              <a:rPr lang="en-PK" smtClean="0"/>
              <a:t>‹#›</a:t>
            </a:fld>
            <a:endParaRPr lang="en-PK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370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375-5AF9-495D-881A-46674D236E8E}" type="datetimeFigureOut">
              <a:rPr lang="en-PK" smtClean="0"/>
              <a:t>23/01/2024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FFAA6-2CA3-4612-9E86-35CA397680D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4538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375-5AF9-495D-881A-46674D236E8E}" type="datetimeFigureOut">
              <a:rPr lang="en-PK" smtClean="0"/>
              <a:t>23/01/2024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FFAA6-2CA3-4612-9E86-35CA397680D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17810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375-5AF9-495D-881A-46674D236E8E}" type="datetimeFigureOut">
              <a:rPr lang="en-PK" smtClean="0"/>
              <a:t>23/01/2024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FFAA6-2CA3-4612-9E86-35CA397680D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9031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375-5AF9-495D-881A-46674D236E8E}" type="datetimeFigureOut">
              <a:rPr lang="en-PK" smtClean="0"/>
              <a:t>23/01/2024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FFAA6-2CA3-4612-9E86-35CA397680D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54903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47DE375-5AF9-495D-881A-46674D236E8E}" type="datetimeFigureOut">
              <a:rPr lang="en-PK" smtClean="0"/>
              <a:t>23/01/2024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85FFAA6-2CA3-4612-9E86-35CA397680D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53305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E375-5AF9-495D-881A-46674D236E8E}" type="datetimeFigureOut">
              <a:rPr lang="en-PK" smtClean="0"/>
              <a:t>23/01/2024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FFAA6-2CA3-4612-9E86-35CA397680D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2048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47DE375-5AF9-495D-881A-46674D236E8E}" type="datetimeFigureOut">
              <a:rPr lang="en-PK" smtClean="0"/>
              <a:t>23/01/2024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85FFAA6-2CA3-4612-9E86-35CA397680DE}" type="slidenum">
              <a:rPr lang="en-PK" smtClean="0"/>
              <a:t>‹#›</a:t>
            </a:fld>
            <a:endParaRPr lang="en-PK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88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1E9648-FF60-463A-9C20-245F71D6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18B50DF-23F3-4BCE-B222-464781C16A7C}"/>
              </a:ext>
            </a:extLst>
          </p:cNvPr>
          <p:cNvSpPr txBox="1">
            <a:spLocks/>
          </p:cNvSpPr>
          <p:nvPr/>
        </p:nvSpPr>
        <p:spPr>
          <a:xfrm>
            <a:off x="2135388" y="1109134"/>
            <a:ext cx="876789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SEA WATER INTRUSION </a:t>
            </a:r>
            <a:endParaRPr lang="en-PK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C35F28-8682-4B7C-929A-8D8FA943B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1" y="138458"/>
            <a:ext cx="762702" cy="74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01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4315DE-EF06-4052-BA6E-7D13A4D99156}"/>
              </a:ext>
            </a:extLst>
          </p:cNvPr>
          <p:cNvGrpSpPr/>
          <p:nvPr/>
        </p:nvGrpSpPr>
        <p:grpSpPr>
          <a:xfrm>
            <a:off x="1600200" y="944563"/>
            <a:ext cx="9036000" cy="5347043"/>
            <a:chOff x="1600200" y="944563"/>
            <a:chExt cx="9036000" cy="5712909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944563"/>
              <a:ext cx="9036000" cy="5712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2CBF32-EA4F-4D3C-9207-A8BCB620D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395" y="5731934"/>
              <a:ext cx="831005" cy="745213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6692C28-999C-47B0-B2D0-CCDD4B3553CF}"/>
              </a:ext>
            </a:extLst>
          </p:cNvPr>
          <p:cNvSpPr/>
          <p:nvPr/>
        </p:nvSpPr>
        <p:spPr>
          <a:xfrm>
            <a:off x="336572" y="161548"/>
            <a:ext cx="11518856" cy="6142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1800" b="1" dirty="0">
                <a:solidFill>
                  <a:schemeClr val="bg1"/>
                </a:solidFill>
                <a:latin typeface="Arial" charset="0"/>
                <a:cs typeface="Arial" charset="0"/>
              </a:rPr>
              <a:t>Depth to Water Table (DWT) Measurement</a:t>
            </a:r>
          </a:p>
          <a:p>
            <a:pPr algn="ctr" defTabSz="457200">
              <a:defRPr/>
            </a:pPr>
            <a:r>
              <a:rPr lang="en-US" sz="1800" b="1" dirty="0">
                <a:solidFill>
                  <a:schemeClr val="bg1"/>
                </a:solidFill>
                <a:latin typeface="Arial" charset="0"/>
                <a:cs typeface="Arial" charset="0"/>
              </a:rPr>
              <a:t> (April-May 2022)   </a:t>
            </a:r>
            <a:endParaRPr lang="en-US" sz="2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653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D6DE07-A58B-4ABE-82FE-4817413E36CD}"/>
              </a:ext>
            </a:extLst>
          </p:cNvPr>
          <p:cNvGrpSpPr/>
          <p:nvPr/>
        </p:nvGrpSpPr>
        <p:grpSpPr>
          <a:xfrm>
            <a:off x="1600200" y="914400"/>
            <a:ext cx="8991600" cy="5342467"/>
            <a:chOff x="1600200" y="914400"/>
            <a:chExt cx="8991600" cy="5715000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914400"/>
              <a:ext cx="8991600" cy="571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98CF14-5E08-497F-89DA-0DD772464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461" y="5757333"/>
              <a:ext cx="788672" cy="745213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AC35C92-D22A-4866-BAFB-DE6C9F800CE6}"/>
              </a:ext>
            </a:extLst>
          </p:cNvPr>
          <p:cNvSpPr/>
          <p:nvPr/>
        </p:nvSpPr>
        <p:spPr>
          <a:xfrm>
            <a:off x="336572" y="181577"/>
            <a:ext cx="11518856" cy="6142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1800" b="1" dirty="0">
                <a:solidFill>
                  <a:schemeClr val="bg1"/>
                </a:solidFill>
                <a:latin typeface="Arial" charset="0"/>
                <a:cs typeface="Arial" charset="0"/>
              </a:rPr>
              <a:t>Depth to Water Table (DWT) Measurement</a:t>
            </a:r>
          </a:p>
          <a:p>
            <a:pPr algn="ctr" defTabSz="457200">
              <a:defRPr/>
            </a:pPr>
            <a:r>
              <a:rPr lang="en-US" sz="1800" b="1" dirty="0">
                <a:solidFill>
                  <a:schemeClr val="bg1"/>
                </a:solidFill>
                <a:latin typeface="Arial" charset="0"/>
                <a:cs typeface="Arial" charset="0"/>
              </a:rPr>
              <a:t> (June-July 2023)   </a:t>
            </a:r>
            <a:endParaRPr lang="en-US" sz="2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917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2A07F0-9B40-4A84-8285-D3864727CB40}"/>
              </a:ext>
            </a:extLst>
          </p:cNvPr>
          <p:cNvSpPr/>
          <p:nvPr/>
        </p:nvSpPr>
        <p:spPr>
          <a:xfrm>
            <a:off x="335718" y="262858"/>
            <a:ext cx="11593814" cy="4652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pic>
        <p:nvPicPr>
          <p:cNvPr id="3" name="Picture 2" descr="A map of land with a red circle and a green circle&#10;&#10;Description automatically generated">
            <a:extLst>
              <a:ext uri="{FF2B5EF4-FFF2-40B4-BE49-F238E27FC236}">
                <a16:creationId xmlns:a16="http://schemas.microsoft.com/office/drawing/2014/main" id="{72B611E8-8A21-5886-7187-A62EBA71D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05" y="850892"/>
            <a:ext cx="7301025" cy="5304376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E5799331-4032-9447-7311-A13196594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70" y="3281992"/>
            <a:ext cx="4039005" cy="287327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1E86A8F-8F83-80DE-CFDC-A30DB07D5CC5}"/>
              </a:ext>
            </a:extLst>
          </p:cNvPr>
          <p:cNvSpPr txBox="1">
            <a:spLocks/>
          </p:cNvSpPr>
          <p:nvPr/>
        </p:nvSpPr>
        <p:spPr>
          <a:xfrm>
            <a:off x="4328359" y="314918"/>
            <a:ext cx="2801900" cy="413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COASTAL EROSION</a:t>
            </a:r>
            <a:endParaRPr lang="en-PK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EC273-2A2E-436E-8E4E-46CCC2839AFB}"/>
              </a:ext>
            </a:extLst>
          </p:cNvPr>
          <p:cNvSpPr txBox="1"/>
          <p:nvPr/>
        </p:nvSpPr>
        <p:spPr>
          <a:xfrm>
            <a:off x="7771613" y="850892"/>
            <a:ext cx="40984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analysis caried out concluded that the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left side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of the river Indus was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more vulnerable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to coastal erosion compared to the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right side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of the river.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It might be due to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low mangrove population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oil extraction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flat land slope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on the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left side of the delta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compared to the right side of the delta </a:t>
            </a:r>
            <a:endParaRPr lang="en-P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34BC6-A248-4EE9-8697-7357DE53BC41}"/>
              </a:ext>
            </a:extLst>
          </p:cNvPr>
          <p:cNvSpPr txBox="1"/>
          <p:nvPr/>
        </p:nvSpPr>
        <p:spPr>
          <a:xfrm>
            <a:off x="11224" y="6287365"/>
            <a:ext cx="1224280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70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</a:t>
            </a:r>
            <a:r>
              <a:rPr lang="en-US" sz="170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42607 ha land of Indus delta </a:t>
            </a:r>
            <a:r>
              <a:rPr lang="en-US" sz="170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degraded. Out total degraded land about </a:t>
            </a:r>
            <a:r>
              <a:rPr lang="en-US" sz="170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31656 ha of land</a:t>
            </a:r>
            <a:r>
              <a:rPr lang="en-US" sz="170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now under the seawater while about </a:t>
            </a:r>
            <a:r>
              <a:rPr lang="en-US" sz="1700" i="0" u="none" strike="noStrike" baseline="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10951 ha of new land</a:t>
            </a:r>
            <a:r>
              <a:rPr lang="en-US" sz="170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converted into the tidal floodplain area </a:t>
            </a:r>
            <a:endParaRPr lang="en-PK" sz="1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590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2A07F0-9B40-4A84-8285-D3864727CB40}"/>
              </a:ext>
            </a:extLst>
          </p:cNvPr>
          <p:cNvSpPr/>
          <p:nvPr/>
        </p:nvSpPr>
        <p:spPr>
          <a:xfrm>
            <a:off x="335718" y="262858"/>
            <a:ext cx="11593814" cy="4652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1E86A8F-8F83-80DE-CFDC-A30DB07D5CC5}"/>
              </a:ext>
            </a:extLst>
          </p:cNvPr>
          <p:cNvSpPr txBox="1">
            <a:spLocks/>
          </p:cNvSpPr>
          <p:nvPr/>
        </p:nvSpPr>
        <p:spPr>
          <a:xfrm>
            <a:off x="4328359" y="314918"/>
            <a:ext cx="4341508" cy="4131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 WATER INTRUSION - IMPACTS</a:t>
            </a:r>
            <a:endParaRPr lang="en-PK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6DA388-F6DE-46EC-872F-EA3F645B75D6}"/>
              </a:ext>
            </a:extLst>
          </p:cNvPr>
          <p:cNvSpPr txBox="1"/>
          <p:nvPr/>
        </p:nvSpPr>
        <p:spPr>
          <a:xfrm>
            <a:off x="7179734" y="2493561"/>
            <a:ext cx="47159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During flourishing days of Delta (1990-2005), there were seventeen river mouths (creeks) which have now decreased to only two active creeks viz. </a:t>
            </a:r>
            <a:r>
              <a:rPr lang="en-US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Khobar</a:t>
            </a:r>
            <a:r>
              <a:rPr lang="en-US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Khar</a:t>
            </a:r>
            <a:r>
              <a:rPr lang="en-US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/>
            <a:endParaRPr lang="en-US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The active delta occupied an area of about 1.29 million hectares in 1833 which has now shrunk to only </a:t>
            </a:r>
            <a:r>
              <a:rPr lang="en-US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0.1million</a:t>
            </a:r>
            <a:r>
              <a:rPr lang="en-US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hectares (about </a:t>
            </a:r>
            <a:r>
              <a:rPr lang="en-US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92% reduction</a:t>
            </a:r>
            <a:r>
              <a:rPr lang="en-US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in the area)</a:t>
            </a:r>
          </a:p>
          <a:p>
            <a:endParaRPr lang="en-PK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1DA790-6EBB-459E-8C69-1EB3AC8AB1E1}"/>
              </a:ext>
            </a:extLst>
          </p:cNvPr>
          <p:cNvGrpSpPr/>
          <p:nvPr/>
        </p:nvGrpSpPr>
        <p:grpSpPr>
          <a:xfrm>
            <a:off x="372533" y="932603"/>
            <a:ext cx="6465147" cy="5171864"/>
            <a:chOff x="-705909" y="0"/>
            <a:chExt cx="7846483" cy="60452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423854C-3731-4A47-94A1-8BACFD8BB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05909" y="0"/>
              <a:ext cx="7846483" cy="6045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435FD0-5897-4512-8DB5-E92BC2ED0E03}"/>
                </a:ext>
              </a:extLst>
            </p:cNvPr>
            <p:cNvSpPr/>
            <p:nvPr/>
          </p:nvSpPr>
          <p:spPr>
            <a:xfrm rot="19686112">
              <a:off x="292887" y="4334933"/>
              <a:ext cx="1430867" cy="2455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36CD55-78FE-42AA-82D5-C3AAC121E0DF}"/>
                </a:ext>
              </a:extLst>
            </p:cNvPr>
            <p:cNvSpPr/>
            <p:nvPr/>
          </p:nvSpPr>
          <p:spPr>
            <a:xfrm rot="19254958">
              <a:off x="1024047" y="4944532"/>
              <a:ext cx="1430867" cy="2455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</p:spTree>
    <p:extLst>
      <p:ext uri="{BB962C8B-B14F-4D97-AF65-F5344CB8AC3E}">
        <p14:creationId xmlns:p14="http://schemas.microsoft.com/office/powerpoint/2010/main" val="1376870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2A07F0-9B40-4A84-8285-D3864727CB40}"/>
              </a:ext>
            </a:extLst>
          </p:cNvPr>
          <p:cNvSpPr/>
          <p:nvPr/>
        </p:nvSpPr>
        <p:spPr>
          <a:xfrm>
            <a:off x="335718" y="262858"/>
            <a:ext cx="11593814" cy="4652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1E86A8F-8F83-80DE-CFDC-A30DB07D5CC5}"/>
              </a:ext>
            </a:extLst>
          </p:cNvPr>
          <p:cNvSpPr txBox="1">
            <a:spLocks/>
          </p:cNvSpPr>
          <p:nvPr/>
        </p:nvSpPr>
        <p:spPr>
          <a:xfrm>
            <a:off x="4328359" y="314918"/>
            <a:ext cx="4341508" cy="4131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 WATER INTRUSION - IMPACTS</a:t>
            </a:r>
            <a:endParaRPr lang="en-PK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7D19024-F4E0-4EEB-9290-80B96630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444" y="911580"/>
            <a:ext cx="9136689" cy="4362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CDBE97-B0AC-4F6D-B789-DDF58D28044C}"/>
              </a:ext>
            </a:extLst>
          </p:cNvPr>
          <p:cNvSpPr txBox="1"/>
          <p:nvPr/>
        </p:nvSpPr>
        <p:spPr>
          <a:xfrm>
            <a:off x="1181098" y="5350933"/>
            <a:ext cx="99949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seawater intrusion has affected about 1.15 Mha (</a:t>
            </a:r>
            <a:r>
              <a:rPr lang="en-US" sz="2400" b="1" dirty="0">
                <a:solidFill>
                  <a:srgbClr val="FF0000"/>
                </a:solidFill>
              </a:rPr>
              <a:t>88.3%</a:t>
            </a:r>
            <a:r>
              <a:rPr lang="en-US" sz="2400" b="1" dirty="0"/>
              <a:t>) of Indus Delta while only 0.15 Mha (11.7%) is still unaffected.</a:t>
            </a:r>
            <a:endParaRPr lang="en-PK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118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2A07F0-9B40-4A84-8285-D3864727CB40}"/>
              </a:ext>
            </a:extLst>
          </p:cNvPr>
          <p:cNvSpPr/>
          <p:nvPr/>
        </p:nvSpPr>
        <p:spPr>
          <a:xfrm>
            <a:off x="335718" y="262858"/>
            <a:ext cx="11593814" cy="4652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1E86A8F-8F83-80DE-CFDC-A30DB07D5CC5}"/>
              </a:ext>
            </a:extLst>
          </p:cNvPr>
          <p:cNvSpPr txBox="1">
            <a:spLocks/>
          </p:cNvSpPr>
          <p:nvPr/>
        </p:nvSpPr>
        <p:spPr>
          <a:xfrm>
            <a:off x="4328359" y="314918"/>
            <a:ext cx="4341508" cy="4131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 WATER INTRUSION - IMPACTS</a:t>
            </a:r>
            <a:endParaRPr lang="en-PK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0932FD-AFF1-489E-90DE-6A7A092F9212}"/>
              </a:ext>
            </a:extLst>
          </p:cNvPr>
          <p:cNvSpPr txBox="1"/>
          <p:nvPr/>
        </p:nvSpPr>
        <p:spPr>
          <a:xfrm>
            <a:off x="5834536" y="1828562"/>
            <a:ext cx="567066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1F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World Bank projected that by</a:t>
            </a:r>
            <a:r>
              <a:rPr lang="en-US" b="1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2050</a:t>
            </a:r>
            <a:r>
              <a:rPr lang="en-US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Pakistan could lose up to </a:t>
            </a:r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5% of its land </a:t>
            </a:r>
            <a:r>
              <a:rPr lang="en-US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area due to sea level rise, with coastal areas being particularly vulnerable.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endParaRPr lang="en-US" b="0" i="0" dirty="0">
              <a:solidFill>
                <a:srgbClr val="1F1F1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2100</a:t>
            </a:r>
            <a:r>
              <a:rPr lang="en-US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seawater intrusion could displace up to </a:t>
            </a:r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1.2 million people </a:t>
            </a:r>
            <a:r>
              <a:rPr lang="en-US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Pakistan.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1F1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107F3A2-EF43-4FEB-AF9F-7160DF9CB695}"/>
              </a:ext>
            </a:extLst>
          </p:cNvPr>
          <p:cNvGrpSpPr/>
          <p:nvPr/>
        </p:nvGrpSpPr>
        <p:grpSpPr>
          <a:xfrm>
            <a:off x="934852" y="1118749"/>
            <a:ext cx="4383908" cy="4383908"/>
            <a:chOff x="6707426" y="1481666"/>
            <a:chExt cx="4383908" cy="438390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792736-86E6-478B-9434-3B7C6EA0418B}"/>
                </a:ext>
              </a:extLst>
            </p:cNvPr>
            <p:cNvGrpSpPr/>
            <p:nvPr/>
          </p:nvGrpSpPr>
          <p:grpSpPr>
            <a:xfrm>
              <a:off x="6707426" y="1481666"/>
              <a:ext cx="4383908" cy="4383908"/>
              <a:chOff x="6707426" y="1481666"/>
              <a:chExt cx="4383908" cy="438390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AE35EC7-7220-45B6-A9EB-A416452C0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7426" y="1481666"/>
                <a:ext cx="4383908" cy="4383908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C2E7D7-C8EA-4A2B-AC60-5338CFAF25D5}"/>
                  </a:ext>
                </a:extLst>
              </p:cNvPr>
              <p:cNvSpPr txBox="1"/>
              <p:nvPr/>
            </p:nvSpPr>
            <p:spPr>
              <a:xfrm>
                <a:off x="10244666" y="4944533"/>
                <a:ext cx="5418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2100</a:t>
                </a:r>
                <a:endParaRPr lang="en-PK" sz="1100" b="1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54DE9A9-5C79-4A6A-B367-551D392B1B67}"/>
                  </a:ext>
                </a:extLst>
              </p:cNvPr>
              <p:cNvSpPr txBox="1"/>
              <p:nvPr/>
            </p:nvSpPr>
            <p:spPr>
              <a:xfrm>
                <a:off x="9778999" y="4944533"/>
                <a:ext cx="5418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2050</a:t>
                </a:r>
                <a:endParaRPr lang="en-PK" sz="1100" b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8B4F74-F092-4A94-9855-8D0C6900593B}"/>
                  </a:ext>
                </a:extLst>
              </p:cNvPr>
              <p:cNvSpPr txBox="1"/>
              <p:nvPr/>
            </p:nvSpPr>
            <p:spPr>
              <a:xfrm>
                <a:off x="9313332" y="4944533"/>
                <a:ext cx="5418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2030</a:t>
                </a:r>
                <a:endParaRPr lang="en-PK" sz="1100" b="1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D0C37B-FC1B-449C-BD30-67C9B44524EE}"/>
                  </a:ext>
                </a:extLst>
              </p:cNvPr>
              <p:cNvSpPr txBox="1"/>
              <p:nvPr/>
            </p:nvSpPr>
            <p:spPr>
              <a:xfrm>
                <a:off x="8771465" y="4944533"/>
                <a:ext cx="5418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2025</a:t>
                </a:r>
                <a:endParaRPr lang="en-PK" sz="1100" b="1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056D5F-30CB-4737-ACF1-BEEF0CED3879}"/>
                  </a:ext>
                </a:extLst>
              </p:cNvPr>
              <p:cNvSpPr txBox="1"/>
              <p:nvPr/>
            </p:nvSpPr>
            <p:spPr>
              <a:xfrm>
                <a:off x="8348131" y="4944533"/>
                <a:ext cx="5418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2020</a:t>
                </a:r>
                <a:endParaRPr lang="en-PK" sz="1100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560610-9E13-4B10-8115-5CF6B25978D6}"/>
                  </a:ext>
                </a:extLst>
              </p:cNvPr>
              <p:cNvSpPr txBox="1"/>
              <p:nvPr/>
            </p:nvSpPr>
            <p:spPr>
              <a:xfrm>
                <a:off x="7865529" y="4944533"/>
                <a:ext cx="5418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2015</a:t>
                </a:r>
                <a:endParaRPr lang="en-PK" sz="1100" b="1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BA2CCA-6AA3-46CA-A734-4323D4539F80}"/>
                  </a:ext>
                </a:extLst>
              </p:cNvPr>
              <p:cNvSpPr txBox="1"/>
              <p:nvPr/>
            </p:nvSpPr>
            <p:spPr>
              <a:xfrm>
                <a:off x="7416797" y="4944533"/>
                <a:ext cx="5418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2010</a:t>
                </a:r>
                <a:endParaRPr lang="en-PK" sz="1100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699EDEA-5599-43DC-BEF2-EAB0AD6F08B9}"/>
                  </a:ext>
                </a:extLst>
              </p:cNvPr>
              <p:cNvSpPr txBox="1"/>
              <p:nvPr/>
            </p:nvSpPr>
            <p:spPr>
              <a:xfrm>
                <a:off x="6968976" y="4944533"/>
                <a:ext cx="5418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/>
                  <a:t>2000</a:t>
                </a:r>
                <a:endParaRPr lang="en-PK" sz="1100" b="1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4B3151-A265-475E-898E-4C9EBE1B10F8}"/>
                </a:ext>
              </a:extLst>
            </p:cNvPr>
            <p:cNvSpPr txBox="1"/>
            <p:nvPr/>
          </p:nvSpPr>
          <p:spPr>
            <a:xfrm>
              <a:off x="10227732" y="2335943"/>
              <a:ext cx="7318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1.2M</a:t>
              </a:r>
              <a:r>
                <a:rPr lang="en-US" sz="1600" dirty="0"/>
                <a:t> </a:t>
              </a:r>
              <a:endParaRPr lang="en-PK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28EF18-0D3A-47AC-89A8-79670F2996DD}"/>
                </a:ext>
              </a:extLst>
            </p:cNvPr>
            <p:cNvSpPr txBox="1"/>
            <p:nvPr/>
          </p:nvSpPr>
          <p:spPr>
            <a:xfrm rot="16200000">
              <a:off x="10255866" y="3577976"/>
              <a:ext cx="10141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Population</a:t>
              </a:r>
              <a:r>
                <a:rPr lang="en-US" sz="2000" dirty="0"/>
                <a:t> </a:t>
              </a:r>
              <a:endParaRPr lang="en-PK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A383D3-B20F-4058-B21D-DF3A0331DADC}"/>
                </a:ext>
              </a:extLst>
            </p:cNvPr>
            <p:cNvSpPr txBox="1"/>
            <p:nvPr/>
          </p:nvSpPr>
          <p:spPr>
            <a:xfrm>
              <a:off x="8716030" y="5145963"/>
              <a:ext cx="731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Year</a:t>
              </a:r>
              <a:r>
                <a:rPr lang="en-US" dirty="0"/>
                <a:t> </a:t>
              </a:r>
              <a:endParaRPr lang="en-PK" dirty="0"/>
            </a:p>
          </p:txBody>
        </p:sp>
      </p:grpSp>
    </p:spTree>
    <p:extLst>
      <p:ext uri="{BB962C8B-B14F-4D97-AF65-F5344CB8AC3E}">
        <p14:creationId xmlns:p14="http://schemas.microsoft.com/office/powerpoint/2010/main" val="904038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2A07F0-9B40-4A84-8285-D3864727CB40}"/>
              </a:ext>
            </a:extLst>
          </p:cNvPr>
          <p:cNvSpPr/>
          <p:nvPr/>
        </p:nvSpPr>
        <p:spPr>
          <a:xfrm>
            <a:off x="335718" y="262858"/>
            <a:ext cx="11593814" cy="4652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1E86A8F-8F83-80DE-CFDC-A30DB07D5CC5}"/>
              </a:ext>
            </a:extLst>
          </p:cNvPr>
          <p:cNvSpPr txBox="1">
            <a:spLocks/>
          </p:cNvSpPr>
          <p:nvPr/>
        </p:nvSpPr>
        <p:spPr>
          <a:xfrm>
            <a:off x="4328359" y="314918"/>
            <a:ext cx="4341508" cy="4131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 WATER INTRUSION - IMPACTS</a:t>
            </a:r>
            <a:endParaRPr lang="en-PK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D17A63-095E-4888-A3D0-01F0381C5D19}"/>
              </a:ext>
            </a:extLst>
          </p:cNvPr>
          <p:cNvSpPr txBox="1"/>
          <p:nvPr/>
        </p:nvSpPr>
        <p:spPr>
          <a:xfrm>
            <a:off x="6612949" y="4541317"/>
            <a:ext cx="53170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Approximately 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70%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cultivable area in Sindh is vulnerable to 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water-logging and salinity</a:t>
            </a:r>
            <a:r>
              <a:rPr lang="en-US" sz="1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receiving end of 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 million tons of salt</a:t>
            </a:r>
            <a:r>
              <a:rPr lang="en-US" sz="1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annually from the upstream regions of its course.”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9E49306-57CB-4682-A450-6CEE8C8FE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" y="1099801"/>
            <a:ext cx="5403427" cy="24539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EEDA16E-2157-456C-9E81-F5EC3B473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" y="3628765"/>
            <a:ext cx="5403427" cy="261422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D64009E-A22F-4805-8249-FA612E43DD80}"/>
              </a:ext>
            </a:extLst>
          </p:cNvPr>
          <p:cNvGrpSpPr/>
          <p:nvPr/>
        </p:nvGrpSpPr>
        <p:grpSpPr>
          <a:xfrm>
            <a:off x="6545580" y="1319466"/>
            <a:ext cx="3202940" cy="2599267"/>
            <a:chOff x="7814733" y="693847"/>
            <a:chExt cx="4003676" cy="346568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FA83691-778E-4571-838D-B177D1541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4733" y="693847"/>
              <a:ext cx="3572934" cy="335968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5352B9-507C-40DA-A855-826C6F1004DD}"/>
                </a:ext>
              </a:extLst>
            </p:cNvPr>
            <p:cNvSpPr txBox="1"/>
            <p:nvPr/>
          </p:nvSpPr>
          <p:spPr>
            <a:xfrm>
              <a:off x="7960780" y="3790203"/>
              <a:ext cx="2713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Total Cultivated Land</a:t>
              </a:r>
              <a:endParaRPr lang="en-PK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5B4B47-3349-47C0-B723-2EB266F61BEA}"/>
                </a:ext>
              </a:extLst>
            </p:cNvPr>
            <p:cNvSpPr txBox="1"/>
            <p:nvPr/>
          </p:nvSpPr>
          <p:spPr>
            <a:xfrm>
              <a:off x="9104840" y="1275603"/>
              <a:ext cx="2713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18%</a:t>
              </a:r>
              <a:endParaRPr lang="en-PK" b="1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FC4944B-532E-468D-B431-813DA721940A}"/>
              </a:ext>
            </a:extLst>
          </p:cNvPr>
          <p:cNvSpPr txBox="1"/>
          <p:nvPr/>
        </p:nvSpPr>
        <p:spPr>
          <a:xfrm>
            <a:off x="9271483" y="1887408"/>
            <a:ext cx="27187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It has been estimated that approximately    </a:t>
            </a:r>
            <a:r>
              <a:rPr lang="en-US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18% of the total cultivated land </a:t>
            </a:r>
            <a:r>
              <a:rPr lang="en-US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of the entire Sindh Province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been</a:t>
            </a:r>
            <a:r>
              <a:rPr lang="en-US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degraded due to seawater intrusion.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606479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2A07F0-9B40-4A84-8285-D3864727CB40}"/>
              </a:ext>
            </a:extLst>
          </p:cNvPr>
          <p:cNvSpPr/>
          <p:nvPr/>
        </p:nvSpPr>
        <p:spPr>
          <a:xfrm>
            <a:off x="335718" y="262858"/>
            <a:ext cx="11593814" cy="4652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1E86A8F-8F83-80DE-CFDC-A30DB07D5CC5}"/>
              </a:ext>
            </a:extLst>
          </p:cNvPr>
          <p:cNvSpPr txBox="1">
            <a:spLocks/>
          </p:cNvSpPr>
          <p:nvPr/>
        </p:nvSpPr>
        <p:spPr>
          <a:xfrm>
            <a:off x="4328359" y="314918"/>
            <a:ext cx="4341508" cy="4131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 WATER INTRUSION - IMPACTS</a:t>
            </a:r>
            <a:endParaRPr lang="en-PK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38B73B-73CD-4619-8402-457CFEA3B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47" y="780178"/>
            <a:ext cx="8328893" cy="55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98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2A07F0-9B40-4A84-8285-D3864727CB40}"/>
              </a:ext>
            </a:extLst>
          </p:cNvPr>
          <p:cNvSpPr/>
          <p:nvPr/>
        </p:nvSpPr>
        <p:spPr>
          <a:xfrm>
            <a:off x="225652" y="262858"/>
            <a:ext cx="11593814" cy="4652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1E86A8F-8F83-80DE-CFDC-A30DB07D5CC5}"/>
              </a:ext>
            </a:extLst>
          </p:cNvPr>
          <p:cNvSpPr txBox="1">
            <a:spLocks/>
          </p:cNvSpPr>
          <p:nvPr/>
        </p:nvSpPr>
        <p:spPr>
          <a:xfrm>
            <a:off x="225652" y="314918"/>
            <a:ext cx="11593814" cy="4131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 WATER INTRUSION – PROPOSED SOLUTIONS</a:t>
            </a:r>
            <a:endParaRPr lang="en-PK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15F1F12A-FC22-4BAC-9FE4-B60140D3F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924788"/>
              </p:ext>
            </p:extLst>
          </p:nvPr>
        </p:nvGraphicFramePr>
        <p:xfrm>
          <a:off x="334433" y="1035695"/>
          <a:ext cx="11523135" cy="3934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681">
                  <a:extLst>
                    <a:ext uri="{9D8B030D-6E8A-4147-A177-3AD203B41FA5}">
                      <a16:colId xmlns:a16="http://schemas.microsoft.com/office/drawing/2014/main" val="3466004963"/>
                    </a:ext>
                  </a:extLst>
                </a:gridCol>
                <a:gridCol w="2212528">
                  <a:extLst>
                    <a:ext uri="{9D8B030D-6E8A-4147-A177-3AD203B41FA5}">
                      <a16:colId xmlns:a16="http://schemas.microsoft.com/office/drawing/2014/main" val="1522749512"/>
                    </a:ext>
                  </a:extLst>
                </a:gridCol>
                <a:gridCol w="2413363">
                  <a:extLst>
                    <a:ext uri="{9D8B030D-6E8A-4147-A177-3AD203B41FA5}">
                      <a16:colId xmlns:a16="http://schemas.microsoft.com/office/drawing/2014/main" val="316905444"/>
                    </a:ext>
                  </a:extLst>
                </a:gridCol>
                <a:gridCol w="2643012">
                  <a:extLst>
                    <a:ext uri="{9D8B030D-6E8A-4147-A177-3AD203B41FA5}">
                      <a16:colId xmlns:a16="http://schemas.microsoft.com/office/drawing/2014/main" val="1432197924"/>
                    </a:ext>
                  </a:extLst>
                </a:gridCol>
                <a:gridCol w="2237551">
                  <a:extLst>
                    <a:ext uri="{9D8B030D-6E8A-4147-A177-3AD203B41FA5}">
                      <a16:colId xmlns:a16="http://schemas.microsoft.com/office/drawing/2014/main" val="4023243364"/>
                    </a:ext>
                  </a:extLst>
                </a:gridCol>
              </a:tblGrid>
              <a:tr h="5966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Environmental Restoration</a:t>
                      </a:r>
                      <a:endParaRPr lang="en-PK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Economic Development</a:t>
                      </a:r>
                      <a:endParaRPr lang="en-PK" sz="1600" b="1" kern="12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Infrastructure</a:t>
                      </a:r>
                      <a:endParaRPr lang="en-PK" sz="1600" b="1" kern="12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Safety and Ethical Considerations</a:t>
                      </a:r>
                      <a:endParaRPr lang="en-PK" sz="1600" b="1" kern="12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Research and monitoring</a:t>
                      </a:r>
                      <a:endParaRPr lang="en-PK" sz="1600" b="1" kern="12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52204"/>
                  </a:ext>
                </a:extLst>
              </a:tr>
              <a:tr h="2518694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Plant mangrove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Promote      bio-saline agriculture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Restore natural freshwater lakes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Prevent River Channel Degradation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Encourage shrimp and crab farming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 Fishery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P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Expand coastal highway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Ensure minimum required water flow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Release floodwater through revived canals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P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Community involvement</a:t>
                      </a:r>
                      <a:endParaRPr lang="en-P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Research and monitoring</a:t>
                      </a:r>
                      <a:endParaRPr lang="en-P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777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348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FDE98B-8A4D-49E8-9BCA-568D7FFAD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18" y="773804"/>
            <a:ext cx="7919895" cy="54322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BD4804-838E-4337-8E7D-564E6D43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23" y="773804"/>
            <a:ext cx="2794001" cy="33052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37422D-803D-4C07-9EF9-7BD1CB4E1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200"/>
          <a:stretch/>
        </p:blipFill>
        <p:spPr>
          <a:xfrm>
            <a:off x="286090" y="4079009"/>
            <a:ext cx="1752601" cy="5985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FFC9FFD-41CB-424F-B2EA-355817DF066D}"/>
              </a:ext>
            </a:extLst>
          </p:cNvPr>
          <p:cNvSpPr/>
          <p:nvPr/>
        </p:nvSpPr>
        <p:spPr>
          <a:xfrm>
            <a:off x="286089" y="223367"/>
            <a:ext cx="11619821" cy="4652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SINDH PROVINCE OF PAKISTAN</a:t>
            </a:r>
            <a:endParaRPr lang="en-PK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D23D05-D9F9-4A0C-9730-C5AFFCB26678}"/>
              </a:ext>
            </a:extLst>
          </p:cNvPr>
          <p:cNvSpPr/>
          <p:nvPr/>
        </p:nvSpPr>
        <p:spPr>
          <a:xfrm>
            <a:off x="969818" y="2761673"/>
            <a:ext cx="1068873" cy="1108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878440-8056-4B99-BAF9-C2A7D21BE039}"/>
              </a:ext>
            </a:extLst>
          </p:cNvPr>
          <p:cNvCxnSpPr/>
          <p:nvPr/>
        </p:nvCxnSpPr>
        <p:spPr>
          <a:xfrm flipV="1">
            <a:off x="2038691" y="858982"/>
            <a:ext cx="1298474" cy="19026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C563AD-0567-4D9F-94C5-80C88CD9BDC8}"/>
              </a:ext>
            </a:extLst>
          </p:cNvPr>
          <p:cNvCxnSpPr/>
          <p:nvPr/>
        </p:nvCxnSpPr>
        <p:spPr>
          <a:xfrm>
            <a:off x="2038691" y="3870036"/>
            <a:ext cx="1369527" cy="22141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888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FC9FFD-41CB-424F-B2EA-355817DF066D}"/>
              </a:ext>
            </a:extLst>
          </p:cNvPr>
          <p:cNvSpPr/>
          <p:nvPr/>
        </p:nvSpPr>
        <p:spPr>
          <a:xfrm>
            <a:off x="286089" y="223367"/>
            <a:ext cx="11619821" cy="4652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INDUS DELTA (ZONES)</a:t>
            </a:r>
            <a:endParaRPr lang="en-PK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33A78-AFC1-4533-A8A1-E921B18A5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69" y="688626"/>
            <a:ext cx="10422060" cy="558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96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81A75B-769B-4A69-B940-F2ACF3EF84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"/>
          <a:stretch/>
        </p:blipFill>
        <p:spPr>
          <a:xfrm>
            <a:off x="507762" y="715117"/>
            <a:ext cx="5338943" cy="5508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D6D1E8-2E99-46B3-96F2-1A18950D3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6"/>
          <a:stretch/>
        </p:blipFill>
        <p:spPr>
          <a:xfrm>
            <a:off x="6174940" y="715117"/>
            <a:ext cx="5310200" cy="55413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3584CF-0CFC-4F23-BD59-FCA8EAC73D7B}"/>
              </a:ext>
            </a:extLst>
          </p:cNvPr>
          <p:cNvSpPr/>
          <p:nvPr/>
        </p:nvSpPr>
        <p:spPr>
          <a:xfrm>
            <a:off x="7696200" y="2379133"/>
            <a:ext cx="1219200" cy="1227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08C435-1F23-4C06-99CB-A5E70C3371FB}"/>
              </a:ext>
            </a:extLst>
          </p:cNvPr>
          <p:cNvSpPr/>
          <p:nvPr/>
        </p:nvSpPr>
        <p:spPr>
          <a:xfrm>
            <a:off x="286089" y="136282"/>
            <a:ext cx="11619821" cy="4652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SALINITY INDEX </a:t>
            </a:r>
            <a:endParaRPr lang="en-PK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BCAEF-C281-450F-AFEF-DF7F6747B877}"/>
              </a:ext>
            </a:extLst>
          </p:cNvPr>
          <p:cNvSpPr txBox="1"/>
          <p:nvPr/>
        </p:nvSpPr>
        <p:spPr>
          <a:xfrm>
            <a:off x="2955560" y="4629202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2015</a:t>
            </a:r>
            <a:endParaRPr lang="en-P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E32EF1-080A-44FD-A4C3-8E54F3C2886C}"/>
              </a:ext>
            </a:extLst>
          </p:cNvPr>
          <p:cNvSpPr txBox="1"/>
          <p:nvPr/>
        </p:nvSpPr>
        <p:spPr>
          <a:xfrm>
            <a:off x="8423640" y="4626001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2023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29848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2FFD7E-0A40-4E8F-90EA-4D90DB245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90" y="922868"/>
            <a:ext cx="6580378" cy="54863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37E106C-6EDA-4828-B181-31DBF6B2055B}"/>
              </a:ext>
            </a:extLst>
          </p:cNvPr>
          <p:cNvSpPr/>
          <p:nvPr/>
        </p:nvSpPr>
        <p:spPr>
          <a:xfrm>
            <a:off x="286090" y="308545"/>
            <a:ext cx="11783133" cy="4652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SEA WATER INTRUSION</a:t>
            </a:r>
            <a:endParaRPr lang="en-PK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ADF8C7-10F5-4826-BC16-6ECC60CE0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4" y="922868"/>
            <a:ext cx="5295890" cy="54863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ACFCA2-5BAB-4BE5-BD5A-C4654D352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467" y="4761640"/>
            <a:ext cx="1156852" cy="14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1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maps of the sea&#10;&#10;Description automatically generated">
            <a:extLst>
              <a:ext uri="{FF2B5EF4-FFF2-40B4-BE49-F238E27FC236}">
                <a16:creationId xmlns:a16="http://schemas.microsoft.com/office/drawing/2014/main" id="{505A6C0D-48EF-40BF-A491-6A47E5FA5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98" y="669928"/>
            <a:ext cx="4843304" cy="5527671"/>
          </a:xfrm>
          <a:prstGeom prst="rect">
            <a:avLst/>
          </a:prstGeom>
        </p:spPr>
      </p:pic>
      <p:pic>
        <p:nvPicPr>
          <p:cNvPr id="5" name="Picture 4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7489F798-2533-4C90-867A-C57BE3698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91" y="4955455"/>
            <a:ext cx="6201670" cy="1256244"/>
          </a:xfrm>
          <a:prstGeom prst="rect">
            <a:avLst/>
          </a:prstGeom>
        </p:spPr>
      </p:pic>
      <p:pic>
        <p:nvPicPr>
          <p:cNvPr id="6" name="Picture 5" descr="Aerial view of a river and city&#10;&#10;Description automatically generated">
            <a:extLst>
              <a:ext uri="{FF2B5EF4-FFF2-40B4-BE49-F238E27FC236}">
                <a16:creationId xmlns:a16="http://schemas.microsoft.com/office/drawing/2014/main" id="{1699A126-D9AE-45AA-BD6E-F8BE00A7D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97" y="684027"/>
            <a:ext cx="6490659" cy="4175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E498AA-F5DC-401A-9CA9-B93BB1797C01}"/>
              </a:ext>
            </a:extLst>
          </p:cNvPr>
          <p:cNvSpPr/>
          <p:nvPr/>
        </p:nvSpPr>
        <p:spPr>
          <a:xfrm>
            <a:off x="365997" y="123180"/>
            <a:ext cx="11434459" cy="4652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LULC CHANGES</a:t>
            </a:r>
            <a:endParaRPr lang="en-PK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902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493BF0C-8924-40AA-9B9E-BA39576E06C4}"/>
              </a:ext>
            </a:extLst>
          </p:cNvPr>
          <p:cNvGrpSpPr/>
          <p:nvPr/>
        </p:nvGrpSpPr>
        <p:grpSpPr>
          <a:xfrm>
            <a:off x="1456267" y="868365"/>
            <a:ext cx="9313333" cy="5354636"/>
            <a:chOff x="1456267" y="868364"/>
            <a:chExt cx="9313333" cy="5363103"/>
          </a:xfrm>
        </p:grpSpPr>
        <p:pic>
          <p:nvPicPr>
            <p:cNvPr id="1331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6267" y="868364"/>
              <a:ext cx="9313333" cy="5363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09B1FC-CAF2-4773-ADB8-128CFE0A5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662" y="5401734"/>
              <a:ext cx="805605" cy="74521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7DC2988-DAFC-4B3F-8CC7-C4AB9883F00F}"/>
              </a:ext>
            </a:extLst>
          </p:cNvPr>
          <p:cNvSpPr/>
          <p:nvPr/>
        </p:nvSpPr>
        <p:spPr>
          <a:xfrm>
            <a:off x="294453" y="169740"/>
            <a:ext cx="11518856" cy="6142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1800" b="1" dirty="0">
                <a:solidFill>
                  <a:schemeClr val="bg1"/>
                </a:solidFill>
                <a:latin typeface="Arial" charset="0"/>
                <a:cs typeface="Arial" charset="0"/>
              </a:rPr>
              <a:t>Depth to Water Table (DWT) Measurement</a:t>
            </a:r>
          </a:p>
          <a:p>
            <a:pPr algn="ctr" defTabSz="457200">
              <a:defRPr/>
            </a:pPr>
            <a:r>
              <a:rPr lang="en-US" sz="1800" b="1" dirty="0">
                <a:solidFill>
                  <a:schemeClr val="bg1"/>
                </a:solidFill>
                <a:latin typeface="Arial" charset="0"/>
                <a:cs typeface="Arial" charset="0"/>
              </a:rPr>
              <a:t> (Sept-October 2019)   </a:t>
            </a:r>
            <a:endParaRPr lang="en-US" sz="2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844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D341C5-793F-44B3-BF0E-103FDE8639E4}"/>
              </a:ext>
            </a:extLst>
          </p:cNvPr>
          <p:cNvGrpSpPr/>
          <p:nvPr/>
        </p:nvGrpSpPr>
        <p:grpSpPr>
          <a:xfrm>
            <a:off x="1523999" y="944563"/>
            <a:ext cx="9203267" cy="5371570"/>
            <a:chOff x="1523999" y="944563"/>
            <a:chExt cx="9203267" cy="5497512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944563"/>
              <a:ext cx="9203267" cy="5497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0EF149-7693-46E2-9914-406AB0833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528" y="5613400"/>
              <a:ext cx="831005" cy="745213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1BA8FD-5733-4557-AA2A-8B40811DE48C}"/>
              </a:ext>
            </a:extLst>
          </p:cNvPr>
          <p:cNvSpPr/>
          <p:nvPr/>
        </p:nvSpPr>
        <p:spPr>
          <a:xfrm>
            <a:off x="336572" y="234748"/>
            <a:ext cx="11518856" cy="6142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1800" b="1" dirty="0">
                <a:solidFill>
                  <a:schemeClr val="bg1"/>
                </a:solidFill>
                <a:latin typeface="Arial" charset="0"/>
                <a:cs typeface="Arial" charset="0"/>
              </a:rPr>
              <a:t>Depth to Water Table (DWT) Measurement</a:t>
            </a:r>
          </a:p>
          <a:p>
            <a:pPr algn="ctr" defTabSz="457200">
              <a:defRPr/>
            </a:pPr>
            <a:r>
              <a:rPr lang="en-US" sz="1800" b="1" dirty="0">
                <a:solidFill>
                  <a:schemeClr val="bg1"/>
                </a:solidFill>
                <a:latin typeface="Arial" charset="0"/>
                <a:cs typeface="Arial" charset="0"/>
              </a:rPr>
              <a:t> (November-December 2020)   </a:t>
            </a:r>
            <a:endParaRPr lang="en-US" sz="2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626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B72702E-1160-4B34-A41A-A26804D1C18E}"/>
              </a:ext>
            </a:extLst>
          </p:cNvPr>
          <p:cNvGrpSpPr/>
          <p:nvPr/>
        </p:nvGrpSpPr>
        <p:grpSpPr>
          <a:xfrm>
            <a:off x="1676400" y="1020764"/>
            <a:ext cx="9036000" cy="5295369"/>
            <a:chOff x="1676400" y="1020764"/>
            <a:chExt cx="8839200" cy="5532437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1020764"/>
              <a:ext cx="8839200" cy="5532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BB0A84-07C7-4946-A7F8-E46E48F3E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395" y="5698067"/>
              <a:ext cx="805605" cy="745213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2C6EC56-4224-43E9-9302-13C60786FF5C}"/>
              </a:ext>
            </a:extLst>
          </p:cNvPr>
          <p:cNvSpPr/>
          <p:nvPr/>
        </p:nvSpPr>
        <p:spPr>
          <a:xfrm>
            <a:off x="336572" y="234748"/>
            <a:ext cx="11518856" cy="6142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1800" b="1" dirty="0">
                <a:solidFill>
                  <a:schemeClr val="bg1"/>
                </a:solidFill>
                <a:latin typeface="Arial" charset="0"/>
                <a:cs typeface="Arial" charset="0"/>
              </a:rPr>
              <a:t>Depth to Water Table (DWT) Measurement</a:t>
            </a:r>
          </a:p>
          <a:p>
            <a:pPr algn="ctr" defTabSz="457200">
              <a:defRPr/>
            </a:pPr>
            <a:r>
              <a:rPr lang="en-US" sz="1800" b="1" dirty="0">
                <a:solidFill>
                  <a:schemeClr val="bg1"/>
                </a:solidFill>
                <a:latin typeface="Arial" charset="0"/>
                <a:cs typeface="Arial" charset="0"/>
              </a:rPr>
              <a:t> (Feb-March 2021)   </a:t>
            </a:r>
            <a:endParaRPr lang="en-US" sz="2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56283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974</TotalTime>
  <Words>474</Words>
  <Application>Microsoft Office PowerPoint</Application>
  <PresentationFormat>Widescreen</PresentationFormat>
  <Paragraphs>68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zeeshan ghani</dc:creator>
  <cp:lastModifiedBy>umair afzal</cp:lastModifiedBy>
  <cp:revision>82</cp:revision>
  <dcterms:created xsi:type="dcterms:W3CDTF">2024-01-09T04:15:18Z</dcterms:created>
  <dcterms:modified xsi:type="dcterms:W3CDTF">2024-01-23T11:47:49Z</dcterms:modified>
</cp:coreProperties>
</file>